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tableStyles" Target="tableStyles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5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58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5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6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‹N°›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en-US"/>
              <a:t>Click to edit Master title style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en-US"/>
              <a:t>Click to edit Master subtitle style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2025/5/5</a:t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‹N°›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/>
              <a:t>Click to edit Master title style</a:t>
            </a:r>
            <a:endParaRPr dirty="0" lang="en-US"/>
          </a:p>
        </p:txBody>
      </p:sp>
      <p:sp>
        <p:nvSpPr>
          <p:cNvPr id="1048627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en-US"/>
              <a:t>Click to edit Master text styles</a:t>
            </a:r>
          </a:p>
          <a:p>
            <a:pPr lvl="1"/>
            <a:r>
              <a:rPr altLang="zh-CN" lang="en-US"/>
              <a:t>Second level</a:t>
            </a:r>
          </a:p>
          <a:p>
            <a:pPr lvl="2"/>
            <a:r>
              <a:rPr altLang="zh-CN" lang="en-US"/>
              <a:t>Third level</a:t>
            </a:r>
          </a:p>
          <a:p>
            <a:pPr lvl="3"/>
            <a:r>
              <a:rPr altLang="zh-CN" lang="en-US"/>
              <a:t>Fourth level</a:t>
            </a:r>
          </a:p>
          <a:p>
            <a:pPr lvl="4"/>
            <a:r>
              <a:rPr altLang="zh-CN" lang="en-US"/>
              <a:t>Fifth level</a:t>
            </a:r>
            <a:endParaRPr dirty="0" lang="en-US"/>
          </a:p>
        </p:txBody>
      </p:sp>
      <p:sp>
        <p:nvSpPr>
          <p:cNvPr id="104862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2025/5/5</a:t>
            </a:fld>
            <a:endParaRPr altLang="en-US" lang="zh-CN"/>
          </a:p>
        </p:txBody>
      </p:sp>
      <p:sp>
        <p:nvSpPr>
          <p:cNvPr id="104862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‹N°›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en-US"/>
              <a:t>Click to edit Master title style</a:t>
            </a:r>
            <a:endParaRPr dirty="0" lang="en-US"/>
          </a:p>
        </p:txBody>
      </p:sp>
      <p:sp>
        <p:nvSpPr>
          <p:cNvPr id="104861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en-US"/>
              <a:t>Click to edit Master text styles</a:t>
            </a:r>
          </a:p>
          <a:p>
            <a:pPr lvl="1"/>
            <a:r>
              <a:rPr altLang="zh-CN" lang="en-US"/>
              <a:t>Second level</a:t>
            </a:r>
          </a:p>
          <a:p>
            <a:pPr lvl="2"/>
            <a:r>
              <a:rPr altLang="zh-CN" lang="en-US"/>
              <a:t>Third level</a:t>
            </a:r>
          </a:p>
          <a:p>
            <a:pPr lvl="3"/>
            <a:r>
              <a:rPr altLang="zh-CN" lang="en-US"/>
              <a:t>Fourth level</a:t>
            </a:r>
          </a:p>
          <a:p>
            <a:pPr lvl="4"/>
            <a:r>
              <a:rPr altLang="zh-CN" lang="en-US"/>
              <a:t>Fifth level</a:t>
            </a:r>
            <a:endParaRPr dirty="0" lang="en-US"/>
          </a:p>
        </p:txBody>
      </p:sp>
      <p:sp>
        <p:nvSpPr>
          <p:cNvPr id="10486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2025/5/5</a:t>
            </a:fld>
            <a:endParaRPr altLang="en-US" lang="zh-CN"/>
          </a:p>
        </p:txBody>
      </p:sp>
      <p:sp>
        <p:nvSpPr>
          <p:cNvPr id="10486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‹N°›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/>
              <a:t>Click to edit Master title style</a:t>
            </a:r>
            <a:endParaRPr dirty="0" lang="en-US"/>
          </a:p>
        </p:txBody>
      </p:sp>
      <p:sp>
        <p:nvSpPr>
          <p:cNvPr id="1048622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en-US"/>
              <a:t>Click to edit Master text styles</a:t>
            </a:r>
          </a:p>
          <a:p>
            <a:pPr lvl="1"/>
            <a:r>
              <a:rPr altLang="zh-CN" lang="en-US"/>
              <a:t>Second level</a:t>
            </a:r>
          </a:p>
          <a:p>
            <a:pPr lvl="2"/>
            <a:r>
              <a:rPr altLang="zh-CN" lang="en-US"/>
              <a:t>Third level</a:t>
            </a:r>
          </a:p>
          <a:p>
            <a:pPr lvl="3"/>
            <a:r>
              <a:rPr altLang="zh-CN" lang="en-US"/>
              <a:t>Fourth level</a:t>
            </a:r>
          </a:p>
          <a:p>
            <a:pPr lvl="4"/>
            <a:r>
              <a:rPr altLang="zh-CN" lang="en-US"/>
              <a:t>Fifth level</a:t>
            </a:r>
            <a:endParaRPr dirty="0" lang="en-US"/>
          </a:p>
        </p:txBody>
      </p:sp>
      <p:sp>
        <p:nvSpPr>
          <p:cNvPr id="104862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2025/5/5</a:t>
            </a:fld>
            <a:endParaRPr altLang="en-US" lang="zh-CN"/>
          </a:p>
        </p:txBody>
      </p:sp>
      <p:sp>
        <p:nvSpPr>
          <p:cNvPr id="104862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‹N°›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en-US"/>
              <a:t>Click to edit Master title style</a:t>
            </a:r>
            <a:endParaRPr dirty="0" lang="en-US"/>
          </a:p>
        </p:txBody>
      </p:sp>
      <p:sp>
        <p:nvSpPr>
          <p:cNvPr id="1048632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en-US"/>
              <a:t>Click to edit Master text styles</a:t>
            </a:r>
          </a:p>
        </p:txBody>
      </p:sp>
      <p:sp>
        <p:nvSpPr>
          <p:cNvPr id="10486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2025/5/5</a:t>
            </a:fld>
            <a:endParaRPr altLang="en-US" lang="zh-CN"/>
          </a:p>
        </p:txBody>
      </p:sp>
      <p:sp>
        <p:nvSpPr>
          <p:cNvPr id="10486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‹N°›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/>
              <a:t>Click to edit Master title style</a:t>
            </a:r>
            <a:endParaRPr dirty="0" lang="en-US"/>
          </a:p>
        </p:txBody>
      </p:sp>
      <p:sp>
        <p:nvSpPr>
          <p:cNvPr id="1048637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en-US"/>
              <a:t>Click to edit Master text styles</a:t>
            </a:r>
          </a:p>
          <a:p>
            <a:pPr lvl="1"/>
            <a:r>
              <a:rPr altLang="zh-CN" lang="en-US"/>
              <a:t>Second level</a:t>
            </a:r>
          </a:p>
          <a:p>
            <a:pPr lvl="2"/>
            <a:r>
              <a:rPr altLang="zh-CN" lang="en-US"/>
              <a:t>Third level</a:t>
            </a:r>
          </a:p>
          <a:p>
            <a:pPr lvl="3"/>
            <a:r>
              <a:rPr altLang="zh-CN" lang="en-US"/>
              <a:t>Fourth level</a:t>
            </a:r>
          </a:p>
          <a:p>
            <a:pPr lvl="4"/>
            <a:r>
              <a:rPr altLang="zh-CN" lang="en-US"/>
              <a:t>Fifth level</a:t>
            </a:r>
            <a:endParaRPr dirty="0" lang="en-US"/>
          </a:p>
        </p:txBody>
      </p:sp>
      <p:sp>
        <p:nvSpPr>
          <p:cNvPr id="1048638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en-US"/>
              <a:t>Click to edit Master text styles</a:t>
            </a:r>
          </a:p>
          <a:p>
            <a:pPr lvl="1"/>
            <a:r>
              <a:rPr altLang="zh-CN" lang="en-US"/>
              <a:t>Second level</a:t>
            </a:r>
          </a:p>
          <a:p>
            <a:pPr lvl="2"/>
            <a:r>
              <a:rPr altLang="zh-CN" lang="en-US"/>
              <a:t>Third level</a:t>
            </a:r>
          </a:p>
          <a:p>
            <a:pPr lvl="3"/>
            <a:r>
              <a:rPr altLang="zh-CN" lang="en-US"/>
              <a:t>Fourth level</a:t>
            </a:r>
          </a:p>
          <a:p>
            <a:pPr lvl="4"/>
            <a:r>
              <a:rPr altLang="zh-CN" lang="en-US"/>
              <a:t>Fifth level</a:t>
            </a:r>
            <a:endParaRPr dirty="0" lang="en-US"/>
          </a:p>
        </p:txBody>
      </p:sp>
      <p:sp>
        <p:nvSpPr>
          <p:cNvPr id="104863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2025/5/5</a:t>
            </a:fld>
            <a:endParaRPr altLang="en-US" lang="zh-CN"/>
          </a:p>
        </p:txBody>
      </p:sp>
      <p:sp>
        <p:nvSpPr>
          <p:cNvPr id="104864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‹N°›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en-US"/>
              <a:t>Click to edit Master title style</a:t>
            </a:r>
            <a:endParaRPr dirty="0" lang="en-US"/>
          </a:p>
        </p:txBody>
      </p:sp>
      <p:sp>
        <p:nvSpPr>
          <p:cNvPr id="104864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/>
              <a:t>Click to edit Master text styles</a:t>
            </a:r>
          </a:p>
        </p:txBody>
      </p:sp>
      <p:sp>
        <p:nvSpPr>
          <p:cNvPr id="104864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en-US"/>
              <a:t>Click to edit Master text styles</a:t>
            </a:r>
          </a:p>
          <a:p>
            <a:pPr lvl="1"/>
            <a:r>
              <a:rPr altLang="zh-CN" lang="en-US"/>
              <a:t>Second level</a:t>
            </a:r>
          </a:p>
          <a:p>
            <a:pPr lvl="2"/>
            <a:r>
              <a:rPr altLang="zh-CN" lang="en-US"/>
              <a:t>Third level</a:t>
            </a:r>
          </a:p>
          <a:p>
            <a:pPr lvl="3"/>
            <a:r>
              <a:rPr altLang="zh-CN" lang="en-US"/>
              <a:t>Fourth level</a:t>
            </a:r>
          </a:p>
          <a:p>
            <a:pPr lvl="4"/>
            <a:r>
              <a:rPr altLang="zh-CN" lang="en-US"/>
              <a:t>Fifth level</a:t>
            </a:r>
            <a:endParaRPr dirty="0" lang="en-US"/>
          </a:p>
        </p:txBody>
      </p:sp>
      <p:sp>
        <p:nvSpPr>
          <p:cNvPr id="104864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/>
              <a:t>Click to edit Master text styles</a:t>
            </a:r>
          </a:p>
        </p:txBody>
      </p:sp>
      <p:sp>
        <p:nvSpPr>
          <p:cNvPr id="104864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en-US"/>
              <a:t>Click to edit Master text styles</a:t>
            </a:r>
          </a:p>
          <a:p>
            <a:pPr lvl="1"/>
            <a:r>
              <a:rPr altLang="zh-CN" lang="en-US"/>
              <a:t>Second level</a:t>
            </a:r>
          </a:p>
          <a:p>
            <a:pPr lvl="2"/>
            <a:r>
              <a:rPr altLang="zh-CN" lang="en-US"/>
              <a:t>Third level</a:t>
            </a:r>
          </a:p>
          <a:p>
            <a:pPr lvl="3"/>
            <a:r>
              <a:rPr altLang="zh-CN" lang="en-US"/>
              <a:t>Fourth level</a:t>
            </a:r>
          </a:p>
          <a:p>
            <a:pPr lvl="4"/>
            <a:r>
              <a:rPr altLang="zh-CN" lang="en-US"/>
              <a:t>Fifth level</a:t>
            </a:r>
            <a:endParaRPr dirty="0" lang="en-US"/>
          </a:p>
        </p:txBody>
      </p:sp>
      <p:sp>
        <p:nvSpPr>
          <p:cNvPr id="104864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2025/5/5</a:t>
            </a:fld>
            <a:endParaRPr altLang="en-US" lang="zh-CN"/>
          </a:p>
        </p:txBody>
      </p:sp>
      <p:sp>
        <p:nvSpPr>
          <p:cNvPr id="104864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‹N°›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/>
              <a:t>Click to edit Master title style</a:t>
            </a:r>
            <a:endParaRPr dirty="0" lang="en-US"/>
          </a:p>
        </p:txBody>
      </p:sp>
      <p:sp>
        <p:nvSpPr>
          <p:cNvPr id="10486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2025/5/5</a:t>
            </a:fld>
            <a:endParaRPr altLang="en-US" lang="zh-CN"/>
          </a:p>
        </p:txBody>
      </p:sp>
      <p:sp>
        <p:nvSpPr>
          <p:cNvPr id="104861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‹N°›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2025/5/5</a:t>
            </a:fld>
            <a:endParaRPr altLang="en-US" lang="zh-CN"/>
          </a:p>
        </p:txBody>
      </p:sp>
      <p:sp>
        <p:nvSpPr>
          <p:cNvPr id="104859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‹N°›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/>
              <a:t>Click to edit Master title style</a:t>
            </a:r>
            <a:endParaRPr dirty="0" lang="en-US"/>
          </a:p>
        </p:txBody>
      </p:sp>
      <p:sp>
        <p:nvSpPr>
          <p:cNvPr id="1048651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en-US"/>
              <a:t>Click to edit Master text styles</a:t>
            </a:r>
          </a:p>
          <a:p>
            <a:pPr lvl="1"/>
            <a:r>
              <a:rPr altLang="zh-CN" lang="en-US"/>
              <a:t>Second level</a:t>
            </a:r>
          </a:p>
          <a:p>
            <a:pPr lvl="2"/>
            <a:r>
              <a:rPr altLang="zh-CN" lang="en-US"/>
              <a:t>Third level</a:t>
            </a:r>
          </a:p>
          <a:p>
            <a:pPr lvl="3"/>
            <a:r>
              <a:rPr altLang="zh-CN" lang="en-US"/>
              <a:t>Fourth level</a:t>
            </a:r>
          </a:p>
          <a:p>
            <a:pPr lvl="4"/>
            <a:r>
              <a:rPr altLang="zh-CN" lang="en-US"/>
              <a:t>Fifth level</a:t>
            </a:r>
            <a:endParaRPr dirty="0" lang="en-US"/>
          </a:p>
        </p:txBody>
      </p:sp>
      <p:sp>
        <p:nvSpPr>
          <p:cNvPr id="1048652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/>
              <a:t>Click to edit Master text styles</a:t>
            </a:r>
          </a:p>
        </p:txBody>
      </p:sp>
      <p:sp>
        <p:nvSpPr>
          <p:cNvPr id="104865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2025/5/5</a:t>
            </a:fld>
            <a:endParaRPr altLang="en-US" lang="zh-CN"/>
          </a:p>
        </p:txBody>
      </p:sp>
      <p:sp>
        <p:nvSpPr>
          <p:cNvPr id="104865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5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‹N°›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/>
              <a:t>Click to edit Master title style</a:t>
            </a:r>
            <a:endParaRPr dirty="0" lang="en-US"/>
          </a:p>
        </p:txBody>
      </p:sp>
      <p:sp>
        <p:nvSpPr>
          <p:cNvPr id="1048590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en-US"/>
              <a:t>Click icon to add picture</a:t>
            </a:r>
            <a:endParaRPr dirty="0" lang="en-US"/>
          </a:p>
        </p:txBody>
      </p:sp>
      <p:sp>
        <p:nvSpPr>
          <p:cNvPr id="1048591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/>
              <a:t>Click to edit Master text styles</a:t>
            </a:r>
          </a:p>
        </p:txBody>
      </p:sp>
      <p:sp>
        <p:nvSpPr>
          <p:cNvPr id="104859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2025/5/5</a:t>
            </a:fld>
            <a:endParaRPr altLang="en-US" lang="zh-CN"/>
          </a:p>
        </p:txBody>
      </p:sp>
      <p:sp>
        <p:nvSpPr>
          <p:cNvPr id="104859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‹N°›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en-US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en-US"/>
              <a:t>Click to edit Master text styles</a:t>
            </a:r>
          </a:p>
          <a:p>
            <a:pPr lvl="1"/>
            <a:r>
              <a:rPr altLang="zh-CN" lang="en-US"/>
              <a:t>Second level</a:t>
            </a:r>
          </a:p>
          <a:p>
            <a:pPr lvl="2"/>
            <a:r>
              <a:rPr altLang="zh-CN" lang="en-US"/>
              <a:t>Third level</a:t>
            </a:r>
          </a:p>
          <a:p>
            <a:pPr lvl="3"/>
            <a:r>
              <a:rPr altLang="zh-CN" lang="en-US"/>
              <a:t>Fourth level</a:t>
            </a:r>
          </a:p>
          <a:p>
            <a:pPr lvl="4"/>
            <a:r>
              <a:rPr altLang="zh-CN" lang="en-US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altLang="en-US" lang="zh-CN" smtClean="0"/>
              <a:t>2025/5/5</a:t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altLang="en-US" lang="zh-CN" smtClean="0"/>
              <a:t>‹N°›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9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ctrTitle"/>
          </p:nvPr>
        </p:nvSpPr>
        <p:spPr>
          <a:xfrm>
            <a:off x="1999999" y="23488"/>
            <a:ext cx="6984395" cy="1808091"/>
          </a:xfrm>
        </p:spPr>
        <p:txBody>
          <a:bodyPr/>
          <a:p>
            <a:r>
              <a:rPr altLang="fr-FR" lang="en-US"/>
              <a:t>ROM</a:t>
            </a:r>
            <a:r>
              <a:rPr altLang="fr-FR" lang="fr-FR"/>
              <a:t>ÉO</a:t>
            </a:r>
            <a:r>
              <a:rPr altLang="fr-FR" lang="en-US"/>
              <a:t> KNOLL MINTSA-EYA </a:t>
            </a:r>
            <a:endParaRPr altLang="zh-CN" lang="en-US"/>
          </a:p>
        </p:txBody>
      </p:sp>
      <p:sp>
        <p:nvSpPr>
          <p:cNvPr id="1048587" name="Subtitle 2"/>
          <p:cNvSpPr>
            <a:spLocks noGrp="1"/>
          </p:cNvSpPr>
          <p:nvPr>
            <p:ph type="subTitle" idx="1"/>
          </p:nvPr>
        </p:nvSpPr>
        <p:spPr>
          <a:xfrm>
            <a:off x="3714601" y="6273624"/>
            <a:ext cx="4683221" cy="584375"/>
          </a:xfrm>
        </p:spPr>
        <p:txBody>
          <a:bodyPr/>
          <a:p>
            <a:r>
              <a:rPr altLang="fr-FR" lang="en-US">
                <a:solidFill>
                  <a:srgbClr val="000080"/>
                </a:solidFill>
              </a:rPr>
              <a:t>ET LE PROJET  CONTINUE!!</a:t>
            </a:r>
            <a:endParaRPr altLang="zh-CN" lang="en-US">
              <a:solidFill>
                <a:srgbClr val="000080"/>
              </a:solidFill>
            </a:endParaRPr>
          </a:p>
          <a:p>
            <a:endParaRPr altLang="zh-CN" lang="en-US"/>
          </a:p>
        </p:txBody>
      </p:sp>
      <p:sp>
        <p:nvSpPr>
          <p:cNvPr id="1048588" name="ZoneTexte 1048587"/>
          <p:cNvSpPr txBox="1"/>
          <p:nvPr/>
        </p:nvSpPr>
        <p:spPr>
          <a:xfrm>
            <a:off x="0" y="1831580"/>
            <a:ext cx="4000000" cy="510540"/>
          </a:xfrm>
          <a:prstGeom prst="rect"/>
        </p:spPr>
        <p:txBody>
          <a:bodyPr rtlCol="0" wrap="square">
            <a:spAutoFit/>
          </a:bodyPr>
          <a:p>
            <a:r>
              <a:rPr altLang="fr-FR" sz="2800" lang="en-US">
                <a:solidFill>
                  <a:srgbClr val="000000"/>
                </a:solidFill>
              </a:rPr>
              <a:t>1 AN DE PLUS....</a:t>
            </a:r>
            <a:endParaRPr sz="2800" lang="fr-FR">
              <a:solidFill>
                <a:srgbClr val="000000"/>
              </a:solidFill>
            </a:endParaRPr>
          </a:p>
        </p:txBody>
      </p:sp>
      <p:pic>
        <p:nvPicPr>
          <p:cNvPr id="2097152" name="Image 2097151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091894" y="104973"/>
            <a:ext cx="908105" cy="1726607"/>
          </a:xfrm>
          <a:prstGeom prst="rect"/>
        </p:spPr>
      </p:pic>
      <p:pic>
        <p:nvPicPr>
          <p:cNvPr id="2097153" name="Image 2097152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2435178"/>
            <a:ext cx="9144000" cy="3241045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:split orient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Titre 1048594"/>
          <p:cNvSpPr>
            <a:spLocks noGrp="1"/>
          </p:cNvSpPr>
          <p:nvPr>
            <p:ph type="title"/>
          </p:nvPr>
        </p:nvSpPr>
        <p:spPr>
          <a:xfrm>
            <a:off x="203357" y="202780"/>
            <a:ext cx="3584666" cy="1882887"/>
          </a:xfrm>
        </p:spPr>
        <p:txBody>
          <a:bodyPr>
            <a:normAutofit fontScale="90909"/>
          </a:bodyPr>
          <a:p>
            <a:pPr algn="ctr"/>
            <a:r>
              <a:rPr altLang="fr-FR" sz="4400" lang="en-US">
                <a:solidFill>
                  <a:srgbClr val="0000FF"/>
                </a:solidFill>
              </a:rPr>
              <a:t>Toujours la m</a:t>
            </a:r>
            <a:r>
              <a:rPr altLang="fr-FR" sz="4400" lang="fr-FR">
                <a:solidFill>
                  <a:srgbClr val="0000FF"/>
                </a:solidFill>
              </a:rPr>
              <a:t>ême</a:t>
            </a:r>
            <a:r>
              <a:rPr altLang="fr-FR" sz="4400" lang="en-US">
                <a:solidFill>
                  <a:srgbClr val="0000FF"/>
                </a:solidFill>
              </a:rPr>
              <a:t> passion:</a:t>
            </a:r>
            <a:r>
              <a:rPr altLang="fr-FR" sz="4400" lang="en-US">
                <a:solidFill>
                  <a:srgbClr val="FFCC00"/>
                </a:solidFill>
              </a:rPr>
              <a:t> le TENNIS </a:t>
            </a:r>
            <a:endParaRPr sz="4400" lang="fr-FR">
              <a:solidFill>
                <a:srgbClr val="FFCC00"/>
              </a:solidFill>
            </a:endParaRPr>
          </a:p>
        </p:txBody>
      </p:sp>
      <p:sp>
        <p:nvSpPr>
          <p:cNvPr id="1048596" name="Espace réservé du texte 1048595"/>
          <p:cNvSpPr>
            <a:spLocks noGrp="1"/>
          </p:cNvSpPr>
          <p:nvPr>
            <p:ph type="body" sz="half" idx="2"/>
          </p:nvPr>
        </p:nvSpPr>
        <p:spPr>
          <a:xfrm>
            <a:off x="0" y="3554076"/>
            <a:ext cx="2949178" cy="1936475"/>
          </a:xfrm>
        </p:spPr>
        <p:txBody>
          <a:bodyPr>
            <a:normAutofit/>
          </a:bodyPr>
          <a:p>
            <a:pPr algn="ctr"/>
            <a:r>
              <a:rPr altLang="fr-FR" sz="2000" lang="en-US"/>
              <a:t>Il continue son chemin </a:t>
            </a:r>
            <a:r>
              <a:rPr altLang="fr-FR" sz="2000" lang="fr-FR"/>
              <a:t>à</a:t>
            </a:r>
            <a:r>
              <a:rPr altLang="fr-FR" sz="2000" lang="en-US"/>
              <a:t> l</a:t>
            </a:r>
            <a:r>
              <a:rPr altLang="fr-FR" sz="2000" lang="fr-FR"/>
              <a:t>’</a:t>
            </a:r>
            <a:r>
              <a:rPr altLang="fr-FR" sz="2000" lang="en-US">
                <a:solidFill>
                  <a:srgbClr val="FF9900"/>
                </a:solidFill>
              </a:rPr>
              <a:t>ASPTT STRASBOURG</a:t>
            </a:r>
            <a:r>
              <a:rPr altLang="fr-FR" sz="2000" lang="en-US"/>
              <a:t> et au </a:t>
            </a:r>
            <a:r>
              <a:rPr altLang="fr-FR" sz="2000" lang="en-US">
                <a:solidFill>
                  <a:srgbClr val="FF0000"/>
                </a:solidFill>
              </a:rPr>
              <a:t>Centre Fédéral d’Entraînement du Grand Est.</a:t>
            </a:r>
            <a:r>
              <a:rPr altLang="fr-FR" sz="2000" lang="en-US"/>
              <a:t>  </a:t>
            </a:r>
            <a:endParaRPr sz="2000" lang="fr-FR"/>
          </a:p>
          <a:p>
            <a:pPr algn="ctr"/>
            <a:r>
              <a:rPr altLang="fr-FR" sz="2000" lang="en-US"/>
              <a:t>Suivi par </a:t>
            </a:r>
            <a:r>
              <a:rPr altLang="fr-FR" b="1" sz="2000" lang="en-US" u="none"/>
              <a:t>Pierre-Yves MATHIEU </a:t>
            </a:r>
            <a:r>
              <a:rPr altLang="fr-FR" b="0" sz="2000" lang="en-US" u="none"/>
              <a:t>et </a:t>
            </a:r>
            <a:r>
              <a:rPr altLang="fr-FR" b="1" sz="2000" lang="en-US" u="none"/>
              <a:t>Rémi DERULLE</a:t>
            </a:r>
            <a:endParaRPr b="1" sz="2000" lang="fr-FR" u="none"/>
          </a:p>
        </p:txBody>
      </p:sp>
      <p:pic>
        <p:nvPicPr>
          <p:cNvPr id="2097154" name="Image 2097153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943935" y="2085667"/>
            <a:ext cx="6123488" cy="3607794"/>
          </a:xfrm>
          <a:prstGeom prst="rect"/>
        </p:spPr>
      </p:pic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ZoneTexte 1048599"/>
          <p:cNvSpPr txBox="1"/>
          <p:nvPr/>
        </p:nvSpPr>
        <p:spPr>
          <a:xfrm rot="622">
            <a:off x="646933" y="0"/>
            <a:ext cx="5658056" cy="22250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altLang="fr-FR" sz="3600" lang="en-US">
                <a:solidFill>
                  <a:srgbClr val="FF0000"/>
                </a:solidFill>
              </a:rPr>
              <a:t>ENCORE PLUS DE RIGUEUR</a:t>
            </a:r>
            <a:r>
              <a:rPr altLang="fr-FR" sz="3600" lang="en-US">
                <a:solidFill>
                  <a:srgbClr val="000000"/>
                </a:solidFill>
              </a:rPr>
              <a:t> </a:t>
            </a:r>
            <a:endParaRPr sz="3600" lang="fr-FR">
              <a:solidFill>
                <a:srgbClr val="000000"/>
              </a:solidFill>
            </a:endParaRPr>
          </a:p>
          <a:p>
            <a:pPr algn="ctr"/>
            <a:r>
              <a:rPr altLang="fr-FR" sz="3600" lang="en-US">
                <a:solidFill>
                  <a:srgbClr val="9933FF"/>
                </a:solidFill>
              </a:rPr>
              <a:t>DE PERSÉVÉRANCE</a:t>
            </a:r>
            <a:endParaRPr sz="3600" lang="fr-FR">
              <a:solidFill>
                <a:srgbClr val="9933FF"/>
              </a:solidFill>
            </a:endParaRPr>
          </a:p>
          <a:p>
            <a:pPr algn="ctr"/>
            <a:r>
              <a:rPr altLang="fr-FR" sz="3600" lang="en-US">
                <a:solidFill>
                  <a:srgbClr val="800000"/>
                </a:solidFill>
              </a:rPr>
              <a:t>ET D</a:t>
            </a:r>
            <a:r>
              <a:rPr altLang="fr-FR" sz="3600" lang="fr-FR">
                <a:solidFill>
                  <a:srgbClr val="800000"/>
                </a:solidFill>
              </a:rPr>
              <a:t>’</a:t>
            </a:r>
            <a:r>
              <a:rPr altLang="fr-FR" sz="3600" lang="en-US">
                <a:solidFill>
                  <a:srgbClr val="800000"/>
                </a:solidFill>
              </a:rPr>
              <a:t>EFFORTS</a:t>
            </a:r>
            <a:endParaRPr sz="3600" lang="fr-FR">
              <a:solidFill>
                <a:srgbClr val="800000"/>
              </a:solidFill>
            </a:endParaRPr>
          </a:p>
        </p:txBody>
      </p:sp>
      <p:sp>
        <p:nvSpPr>
          <p:cNvPr id="1048601" name="ZoneTexte 1048600"/>
          <p:cNvSpPr txBox="1"/>
          <p:nvPr/>
        </p:nvSpPr>
        <p:spPr>
          <a:xfrm>
            <a:off x="5699236" y="4497559"/>
            <a:ext cx="3090548" cy="1780541"/>
          </a:xfrm>
          <a:prstGeom prst="rect"/>
        </p:spPr>
        <p:txBody>
          <a:bodyPr rtlCol="0" wrap="square">
            <a:spAutoFit/>
          </a:bodyPr>
          <a:p>
            <a:r>
              <a:rPr altLang="fr-FR" sz="1600" lang="en-US">
                <a:solidFill>
                  <a:srgbClr val="000000"/>
                </a:solidFill>
              </a:rPr>
              <a:t>14H d</a:t>
            </a:r>
            <a:r>
              <a:rPr altLang="fr-FR" sz="1600" lang="fr-FR">
                <a:solidFill>
                  <a:srgbClr val="000000"/>
                </a:solidFill>
              </a:rPr>
              <a:t>’</a:t>
            </a:r>
            <a:r>
              <a:rPr altLang="fr-FR" sz="1600" lang="en-US">
                <a:solidFill>
                  <a:srgbClr val="000000"/>
                </a:solidFill>
              </a:rPr>
              <a:t>entraînement Tennis</a:t>
            </a:r>
            <a:endParaRPr sz="1600" lang="fr-FR">
              <a:solidFill>
                <a:srgbClr val="000000"/>
              </a:solidFill>
            </a:endParaRPr>
          </a:p>
          <a:p>
            <a:endParaRPr sz="1600" lang="fr-FR">
              <a:solidFill>
                <a:srgbClr val="000000"/>
              </a:solidFill>
            </a:endParaRPr>
          </a:p>
          <a:p>
            <a:r>
              <a:rPr altLang="fr-FR" sz="1600" lang="en-US">
                <a:solidFill>
                  <a:srgbClr val="000000"/>
                </a:solidFill>
              </a:rPr>
              <a:t>3H de Basket-ball (niveau régional)</a:t>
            </a:r>
            <a:endParaRPr sz="1600" lang="fr-FR">
              <a:solidFill>
                <a:srgbClr val="000000"/>
              </a:solidFill>
            </a:endParaRPr>
          </a:p>
          <a:p>
            <a:endParaRPr sz="1600" lang="fr-FR">
              <a:solidFill>
                <a:srgbClr val="000000"/>
              </a:solidFill>
            </a:endParaRPr>
          </a:p>
          <a:p>
            <a:r>
              <a:rPr altLang="fr-FR" sz="1600" lang="en-US">
                <a:solidFill>
                  <a:srgbClr val="000000"/>
                </a:solidFill>
              </a:rPr>
              <a:t>Et... les </a:t>
            </a:r>
            <a:r>
              <a:rPr altLang="fr-FR" sz="1600" lang="fr-FR">
                <a:solidFill>
                  <a:srgbClr val="000000"/>
                </a:solidFill>
              </a:rPr>
              <a:t>études</a:t>
            </a:r>
            <a:r>
              <a:rPr altLang="fr-FR" sz="1600" lang="en-US">
                <a:solidFill>
                  <a:srgbClr val="000000"/>
                </a:solidFill>
              </a:rPr>
              <a:t> (rentr</a:t>
            </a:r>
            <a:r>
              <a:rPr altLang="fr-FR" sz="1600" lang="fr-FR">
                <a:solidFill>
                  <a:srgbClr val="000000"/>
                </a:solidFill>
              </a:rPr>
              <a:t>ée</a:t>
            </a:r>
            <a:r>
              <a:rPr altLang="fr-FR" sz="1600" lang="en-US">
                <a:solidFill>
                  <a:srgbClr val="000000"/>
                </a:solidFill>
              </a:rPr>
              <a:t> en 5ème en septembre)</a:t>
            </a:r>
            <a:endParaRPr sz="1600" lang="fr-FR">
              <a:solidFill>
                <a:srgbClr val="000000"/>
              </a:solidFill>
            </a:endParaRPr>
          </a:p>
        </p:txBody>
      </p:sp>
      <p:pic>
        <p:nvPicPr>
          <p:cNvPr id="2097155" name="Image 2097154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860548" y="237319"/>
            <a:ext cx="2767923" cy="3975441"/>
          </a:xfrm>
          <a:prstGeom prst="rect"/>
        </p:spPr>
      </p:pic>
      <p:pic>
        <p:nvPicPr>
          <p:cNvPr id="2097156" name="Image 2097155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2460081"/>
            <a:ext cx="5755544" cy="4202605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Ellipse 1048601"/>
          <p:cNvSpPr/>
          <p:nvPr/>
        </p:nvSpPr>
        <p:spPr>
          <a:xfrm>
            <a:off x="912113" y="447225"/>
            <a:ext cx="3659886" cy="1453642"/>
          </a:xfrm>
          <a:prstGeom prst="ellipse"/>
          <a:solidFill>
            <a:srgbClr val="FFFFFF"/>
          </a:solidFill>
          <a:ln w="25400">
            <a:solidFill>
              <a:srgbClr val="666666"/>
            </a:solidFill>
          </a:ln>
        </p:spPr>
        <p:txBody>
          <a:bodyPr anchor="ctr"/>
          <a:p>
            <a:pPr algn="ctr"/>
            <a:r>
              <a:rPr altLang="fr-FR" sz="2800" lang="en-US">
                <a:solidFill>
                  <a:srgbClr val="6600CC"/>
                </a:solidFill>
              </a:rPr>
              <a:t>UN STYLE SI PARTICULIER</a:t>
            </a:r>
            <a:endParaRPr sz="2800" lang="fr-FR">
              <a:solidFill>
                <a:srgbClr val="6600CC"/>
              </a:solidFill>
            </a:endParaRPr>
          </a:p>
        </p:txBody>
      </p:sp>
      <p:sp>
        <p:nvSpPr>
          <p:cNvPr id="1048603" name="ZoneTexte 1048602"/>
          <p:cNvSpPr txBox="1"/>
          <p:nvPr/>
        </p:nvSpPr>
        <p:spPr>
          <a:xfrm rot="21583258">
            <a:off x="1003852" y="5124970"/>
            <a:ext cx="6571419" cy="17170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sz="2800" lang="fr-FR">
                <a:solidFill>
                  <a:srgbClr val="FF0000"/>
                </a:solidFill>
              </a:rPr>
              <a:t> </a:t>
            </a:r>
            <a:r>
              <a:rPr altLang="fr-FR" sz="1600" lang="en-US">
                <a:solidFill>
                  <a:srgbClr val="FF0000"/>
                </a:solidFill>
              </a:rPr>
              <a:t>JOUEUR ATYPIQUE</a:t>
            </a:r>
            <a:r>
              <a:rPr altLang="fr-FR" sz="1600" lang="en-US">
                <a:solidFill>
                  <a:srgbClr val="000000"/>
                </a:solidFill>
              </a:rPr>
              <a:t> </a:t>
            </a:r>
            <a:endParaRPr sz="1600" lang="fr-FR">
              <a:solidFill>
                <a:srgbClr val="000000"/>
              </a:solidFill>
            </a:endParaRPr>
          </a:p>
          <a:p>
            <a:pPr algn="ctr"/>
            <a:endParaRPr sz="1600" lang="fr-FR">
              <a:solidFill>
                <a:srgbClr val="000000"/>
              </a:solidFill>
            </a:endParaRPr>
          </a:p>
          <a:p>
            <a:r>
              <a:rPr altLang="fr-FR" sz="1600" lang="en-US">
                <a:solidFill>
                  <a:srgbClr val="000000"/>
                </a:solidFill>
              </a:rPr>
              <a:t>Grand, fin, bandeau ou casquette pour tennir ses long cheveux blonds</a:t>
            </a:r>
            <a:endParaRPr sz="1600" lang="fr-FR">
              <a:solidFill>
                <a:srgbClr val="000000"/>
              </a:solidFill>
            </a:endParaRPr>
          </a:p>
          <a:p>
            <a:r>
              <a:rPr altLang="fr-FR" sz="1600" lang="en-US">
                <a:solidFill>
                  <a:srgbClr val="000000"/>
                </a:solidFill>
              </a:rPr>
              <a:t>Hyperlaxit</a:t>
            </a:r>
            <a:r>
              <a:rPr altLang="fr-FR" sz="1600" lang="fr-FR">
                <a:solidFill>
                  <a:srgbClr val="000000"/>
                </a:solidFill>
              </a:rPr>
              <a:t>é</a:t>
            </a:r>
            <a:r>
              <a:rPr altLang="fr-FR" sz="1600" lang="en-US">
                <a:solidFill>
                  <a:srgbClr val="000000"/>
                </a:solidFill>
              </a:rPr>
              <a:t> des articulations , détendu et </a:t>
            </a:r>
            <a:r>
              <a:rPr altLang="fr-FR" sz="1600" lang="fr-FR">
                <a:solidFill>
                  <a:srgbClr val="000000"/>
                </a:solidFill>
              </a:rPr>
              <a:t>à</a:t>
            </a:r>
            <a:r>
              <a:rPr altLang="fr-FR" sz="1600" lang="en-US">
                <a:solidFill>
                  <a:srgbClr val="000000"/>
                </a:solidFill>
              </a:rPr>
              <a:t> sautiller sans cesse..</a:t>
            </a:r>
            <a:endParaRPr sz="1600" lang="fr-FR">
              <a:solidFill>
                <a:srgbClr val="000000"/>
              </a:solidFill>
            </a:endParaRPr>
          </a:p>
          <a:p>
            <a:endParaRPr sz="1600" lang="fr-FR">
              <a:solidFill>
                <a:srgbClr val="000000"/>
              </a:solidFill>
            </a:endParaRPr>
          </a:p>
          <a:p>
            <a:pPr algn="ctr"/>
            <a:r>
              <a:rPr altLang="fr-FR" sz="1600" lang="en-US">
                <a:solidFill>
                  <a:srgbClr val="FF0000"/>
                </a:solidFill>
              </a:rPr>
              <a:t>SON TENNIS EST DIFFÉRENT</a:t>
            </a:r>
            <a:endParaRPr sz="1600" lang="fr-FR">
              <a:solidFill>
                <a:srgbClr val="FF0000"/>
              </a:solidFill>
            </a:endParaRPr>
          </a:p>
        </p:txBody>
      </p:sp>
      <p:pic>
        <p:nvPicPr>
          <p:cNvPr id="2097157" name="Image 2097156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6999" y="2136884"/>
            <a:ext cx="5519795" cy="2982954"/>
          </a:xfrm>
          <a:prstGeom prst="rect"/>
        </p:spPr>
      </p:pic>
      <p:pic>
        <p:nvPicPr>
          <p:cNvPr id="2097158" name="Image 2097157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560543" y="333864"/>
            <a:ext cx="3583456" cy="5385074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500">
        <p14:window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ZoneTexte 1048603"/>
          <p:cNvSpPr txBox="1"/>
          <p:nvPr/>
        </p:nvSpPr>
        <p:spPr>
          <a:xfrm>
            <a:off x="0" y="1330971"/>
            <a:ext cx="4775356" cy="5412740"/>
          </a:xfrm>
          <a:prstGeom prst="rect"/>
        </p:spPr>
        <p:txBody>
          <a:bodyPr rtlCol="0" wrap="square">
            <a:spAutoFit/>
          </a:bodyPr>
          <a:p>
            <a:pPr>
              <a:lnSpc>
                <a:spcPct val="100000"/>
              </a:lnSpc>
            </a:pPr>
            <a:r>
              <a:rPr altLang="fr-FR" sz="1600" lang="en-US" u="sng">
                <a:solidFill>
                  <a:srgbClr val="000000"/>
                </a:solidFill>
              </a:rPr>
              <a:t>2024</a:t>
            </a:r>
            <a:r>
              <a:rPr altLang="fr-FR" sz="1200" lang="en-US">
                <a:solidFill>
                  <a:srgbClr val="000000"/>
                </a:solidFill>
              </a:rPr>
              <a:t>:</a:t>
            </a:r>
            <a:endParaRPr sz="1200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sz="1200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altLang="fr-FR" b="1" sz="1400" lang="en-US">
                <a:solidFill>
                  <a:srgbClr val="000000"/>
                </a:solidFill>
              </a:rPr>
              <a:t>- Vainqueur du tennis europe d</a:t>
            </a:r>
            <a:r>
              <a:rPr altLang="fr-FR" b="1" sz="1400" lang="fr-FR">
                <a:solidFill>
                  <a:srgbClr val="000000"/>
                </a:solidFill>
              </a:rPr>
              <a:t>’</a:t>
            </a:r>
            <a:r>
              <a:rPr altLang="fr-FR" b="1" sz="1400" lang="en-US">
                <a:solidFill>
                  <a:srgbClr val="000000"/>
                </a:solidFill>
              </a:rPr>
              <a:t>Odrimont(Belgique) 12 ans</a:t>
            </a:r>
            <a:endParaRPr b="1" sz="1400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b="1" sz="1400" i="1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altLang="fr-FR" sz="1200" lang="en-US">
                <a:solidFill>
                  <a:srgbClr val="000000"/>
                </a:solidFill>
              </a:rPr>
              <a:t>-</a:t>
            </a:r>
            <a:r>
              <a:rPr altLang="fr-FR" b="1" sz="1400" i="1" lang="en-US">
                <a:solidFill>
                  <a:srgbClr val="000000"/>
                </a:solidFill>
              </a:rPr>
              <a:t>Champion du Grand-Est 12 ans</a:t>
            </a:r>
            <a:endParaRPr b="1" sz="1400" i="1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b="1" sz="1400" i="1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altLang="fr-FR" b="1" sz="1400" i="1" lang="en-US">
                <a:solidFill>
                  <a:srgbClr val="000000"/>
                </a:solidFill>
              </a:rPr>
              <a:t>-Vainqueur du tennis europe U12 de Neunkirchen (Allemagne)</a:t>
            </a:r>
            <a:endParaRPr b="1" sz="1400" i="1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b="1" sz="1400" i="1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altLang="fr-FR" b="1" sz="1400" i="1" lang="en-US">
                <a:solidFill>
                  <a:srgbClr val="000000"/>
                </a:solidFill>
              </a:rPr>
              <a:t>-Vainqueur du Grand Prix Régional  des Jeunes 13/14 ansde Huningue </a:t>
            </a:r>
            <a:endParaRPr b="1" sz="1400" i="1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b="1" sz="1400" i="1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altLang="fr-FR" b="1" sz="1400" i="1" lang="en-US">
                <a:solidFill>
                  <a:srgbClr val="000000"/>
                </a:solidFill>
              </a:rPr>
              <a:t>-Demi-finaliste  du tennis europe U12 de M</a:t>
            </a:r>
            <a:r>
              <a:rPr altLang="fr-FR" b="1" sz="1400" i="1" lang="fr-FR">
                <a:solidFill>
                  <a:srgbClr val="000000"/>
                </a:solidFill>
              </a:rPr>
              <a:t>ü</a:t>
            </a:r>
            <a:r>
              <a:rPr altLang="fr-FR" b="1" sz="1400" i="1" lang="en-US">
                <a:solidFill>
                  <a:srgbClr val="000000"/>
                </a:solidFill>
              </a:rPr>
              <a:t>nster (Allemagne)</a:t>
            </a:r>
            <a:endParaRPr b="1" sz="1400" i="1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b="1" sz="1400" i="1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altLang="fr-FR" b="1" sz="1400" i="1" lang="en-US">
                <a:solidFill>
                  <a:srgbClr val="000000"/>
                </a:solidFill>
              </a:rPr>
              <a:t>-Finaliste en double du Tennis Europe U12 de Forli(Italie)</a:t>
            </a:r>
            <a:endParaRPr b="1" sz="1400" i="1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b="1" sz="1400" i="1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altLang="fr-FR" b="1" sz="1400" i="1" lang="en-US">
                <a:solidFill>
                  <a:srgbClr val="000000"/>
                </a:solidFill>
              </a:rPr>
              <a:t>-Finaliste du tournoi de Rouen 12 ans</a:t>
            </a:r>
            <a:endParaRPr b="1" sz="1400" i="1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b="1" sz="1400" i="1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altLang="fr-FR" b="1" sz="1400" i="1" lang="en-US">
                <a:solidFill>
                  <a:srgbClr val="000000"/>
                </a:solidFill>
              </a:rPr>
              <a:t>- 1/8ème de finale du championnat de France  12 ans</a:t>
            </a:r>
            <a:endParaRPr b="1" sz="1400" i="1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sz="1200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altLang="fr-FR" sz="1200" lang="en-US">
                <a:solidFill>
                  <a:srgbClr val="000000"/>
                </a:solidFill>
              </a:rPr>
              <a:t>2023:</a:t>
            </a:r>
            <a:endParaRPr sz="1200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altLang="fr-FR" sz="1200" lang="en-US">
                <a:solidFill>
                  <a:srgbClr val="000000"/>
                </a:solidFill>
              </a:rPr>
              <a:t>- Finaliste TMC de TORCY 13/14 ans</a:t>
            </a:r>
            <a:endParaRPr sz="1200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altLang="fr-FR" sz="1200" lang="en-US">
                <a:solidFill>
                  <a:srgbClr val="000000"/>
                </a:solidFill>
              </a:rPr>
              <a:t>-Quart de final au Tournoi National de Bressuire </a:t>
            </a:r>
            <a:endParaRPr sz="1200" lang="fr-FR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altLang="fr-FR" sz="1200" lang="en-US">
                <a:solidFill>
                  <a:srgbClr val="000000"/>
                </a:solidFill>
              </a:rPr>
              <a:t>-Participation aux Championnats de France par </a:t>
            </a:r>
            <a:r>
              <a:rPr altLang="fr-FR" sz="1200" lang="fr-FR">
                <a:solidFill>
                  <a:srgbClr val="000000"/>
                </a:solidFill>
              </a:rPr>
              <a:t>équipe</a:t>
            </a:r>
            <a:r>
              <a:rPr altLang="fr-FR" sz="1200" lang="en-US">
                <a:solidFill>
                  <a:srgbClr val="000000"/>
                </a:solidFill>
              </a:rPr>
              <a:t> (pour repr</a:t>
            </a:r>
            <a:r>
              <a:rPr altLang="fr-FR" sz="1200" lang="fr-FR">
                <a:solidFill>
                  <a:srgbClr val="000000"/>
                </a:solidFill>
              </a:rPr>
              <a:t>ésenter</a:t>
            </a:r>
            <a:r>
              <a:rPr altLang="fr-FR" sz="1200" lang="en-US">
                <a:solidFill>
                  <a:srgbClr val="000000"/>
                </a:solidFill>
              </a:rPr>
              <a:t> la région Grand Est)</a:t>
            </a:r>
            <a:r>
              <a:rPr sz="1200" lang="fr-FR">
                <a:solidFill>
                  <a:srgbClr val="000000"/>
                </a:solidFill>
              </a:rPr>
              <a:t>
</a:t>
            </a:r>
          </a:p>
        </p:txBody>
      </p:sp>
      <p:sp>
        <p:nvSpPr>
          <p:cNvPr id="1048605" name="Ruban : courbé et incliné vers le haut 1048604"/>
          <p:cNvSpPr/>
          <p:nvPr/>
        </p:nvSpPr>
        <p:spPr>
          <a:xfrm>
            <a:off x="2464909" y="99290"/>
            <a:ext cx="3733713" cy="1704333"/>
          </a:xfrm>
          <a:prstGeom prst="ellipseRibbon2"/>
          <a:solidFill>
            <a:srgbClr val="279C64"/>
          </a:solidFill>
          <a:ln w="25400">
            <a:solidFill>
              <a:srgbClr val="1C7D4E"/>
            </a:solidFill>
          </a:ln>
        </p:spPr>
        <p:txBody>
          <a:bodyPr anchor="ctr"/>
          <a:p>
            <a:pPr algn="ctr"/>
            <a:r>
              <a:rPr altLang="fr-FR" sz="2400" lang="en-US"/>
              <a:t>PARCOURS SPORTIF</a:t>
            </a:r>
            <a:endParaRPr sz="2400" lang="fr-FR"/>
          </a:p>
        </p:txBody>
      </p:sp>
      <p:pic>
        <p:nvPicPr>
          <p:cNvPr id="2097159" name="Image 2097158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726111" y="650504"/>
            <a:ext cx="3301846" cy="6235782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1000">
        <p:extLst>
          <p:ext uri="http://mobile.wps.com/transition/2016/1">
            <p:transition val="wps_appear_l_1000"/>
          </p:ext>
        </p:extLst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Flèche : droite 1048605"/>
          <p:cNvSpPr/>
          <p:nvPr/>
        </p:nvSpPr>
        <p:spPr>
          <a:xfrm>
            <a:off x="2224252" y="140264"/>
            <a:ext cx="3048000" cy="1524000"/>
          </a:xfrm>
          <a:prstGeom prst="rightArrow"/>
          <a:solidFill>
            <a:srgbClr val="FFCC00"/>
          </a:solidFill>
          <a:ln w="25400">
            <a:solidFill>
              <a:srgbClr val="997A00"/>
            </a:solidFill>
            <a:prstDash val="solid"/>
          </a:ln>
        </p:spPr>
        <p:txBody>
          <a:bodyPr anchor="ctr"/>
          <a:p>
            <a:pPr algn="ctr"/>
            <a:r>
              <a:rPr altLang="fr-FR" sz="2400" lang="en-US">
                <a:solidFill>
                  <a:srgbClr val="000000"/>
                </a:solidFill>
              </a:rPr>
              <a:t>Vers où ? </a:t>
            </a:r>
            <a:endParaRPr sz="2400" lang="fr-FR">
              <a:solidFill>
                <a:srgbClr val="FFFFFF"/>
              </a:solidFill>
            </a:endParaRPr>
          </a:p>
          <a:p>
            <a:pPr algn="ctr"/>
            <a:r>
              <a:rPr altLang="fr-FR" sz="2400" lang="en-US">
                <a:solidFill>
                  <a:srgbClr val="000000"/>
                </a:solidFill>
              </a:rPr>
              <a:t>Avec quel budget?</a:t>
            </a:r>
            <a:endParaRPr sz="2400" lang="fr-FR">
              <a:solidFill>
                <a:srgbClr val="FFFFFF"/>
              </a:solidFill>
            </a:endParaRPr>
          </a:p>
        </p:txBody>
      </p:sp>
      <p:sp>
        <p:nvSpPr>
          <p:cNvPr id="1048607" name="ZoneTexte 1048606"/>
          <p:cNvSpPr txBox="1"/>
          <p:nvPr/>
        </p:nvSpPr>
        <p:spPr>
          <a:xfrm>
            <a:off x="5272252" y="848924"/>
            <a:ext cx="4000000" cy="815339"/>
          </a:xfrm>
          <a:prstGeom prst="rect"/>
        </p:spPr>
        <p:txBody>
          <a:bodyPr rtlCol="0" wrap="square">
            <a:spAutoFit/>
          </a:bodyPr>
          <a:p>
            <a:r>
              <a:rPr altLang="fr-FR" sz="1600" lang="en-US">
                <a:solidFill>
                  <a:srgbClr val="FF0000"/>
                </a:solidFill>
                <a:latin typeface="Carrois Gothic SC"/>
              </a:rPr>
              <a:t>L'objectif se poursuit,  rester dans les meilleurs français, et européens. </a:t>
            </a:r>
            <a:endParaRPr sz="1600" lang="fr-FR">
              <a:solidFill>
                <a:srgbClr val="FF0000"/>
              </a:solidFill>
              <a:latin typeface="Carrois Gothic SC"/>
            </a:endParaRPr>
          </a:p>
          <a:p>
            <a:r>
              <a:rPr altLang="fr-FR" sz="1600" lang="en-US">
                <a:solidFill>
                  <a:srgbClr val="FF0000"/>
                </a:solidFill>
                <a:latin typeface="Carrois Gothic SC"/>
              </a:rPr>
              <a:t>Continuer sa scolarité </a:t>
            </a:r>
            <a:endParaRPr sz="1600" lang="fr-FR">
              <a:solidFill>
                <a:srgbClr val="FF0000"/>
              </a:solidFill>
              <a:latin typeface="Carrois Gothic SC"/>
            </a:endParaRPr>
          </a:p>
        </p:txBody>
      </p:sp>
      <p:sp>
        <p:nvSpPr>
          <p:cNvPr id="1048608" name="ZoneTexte 1048607"/>
          <p:cNvSpPr txBox="1"/>
          <p:nvPr/>
        </p:nvSpPr>
        <p:spPr>
          <a:xfrm>
            <a:off x="4646543" y="3959420"/>
            <a:ext cx="4000000" cy="1259840"/>
          </a:xfrm>
          <a:prstGeom prst="rect"/>
        </p:spPr>
        <p:txBody>
          <a:bodyPr rtlCol="0" wrap="square">
            <a:spAutoFit/>
          </a:bodyPr>
          <a:p>
            <a:r>
              <a:rPr altLang="fr-FR" b="1" sz="1600" i="1" lang="en-US">
                <a:solidFill>
                  <a:srgbClr val="000000"/>
                </a:solidFill>
              </a:rPr>
              <a:t>Vous pouvez soutenir Rom</a:t>
            </a:r>
            <a:r>
              <a:rPr altLang="fr-FR" b="1" sz="1600" i="1" lang="fr-FR">
                <a:solidFill>
                  <a:srgbClr val="000000"/>
                </a:solidFill>
              </a:rPr>
              <a:t>éo</a:t>
            </a:r>
            <a:r>
              <a:rPr altLang="fr-FR" b="1" sz="1600" i="1" lang="en-US">
                <a:solidFill>
                  <a:srgbClr val="000000"/>
                </a:solidFill>
              </a:rPr>
              <a:t> en participant financièrement </a:t>
            </a:r>
            <a:r>
              <a:rPr altLang="fr-FR" b="1" sz="1600" i="1" lang="fr-FR">
                <a:solidFill>
                  <a:srgbClr val="000000"/>
                </a:solidFill>
              </a:rPr>
              <a:t>à</a:t>
            </a:r>
            <a:r>
              <a:rPr altLang="fr-FR" b="1" sz="1600" i="1" lang="en-US">
                <a:solidFill>
                  <a:srgbClr val="000000"/>
                </a:solidFill>
              </a:rPr>
              <a:t> son projet. Toute aide même minime est la bienvenue est participera </a:t>
            </a:r>
            <a:r>
              <a:rPr altLang="fr-FR" b="1" sz="1600" i="1" lang="fr-FR">
                <a:solidFill>
                  <a:srgbClr val="000000"/>
                </a:solidFill>
              </a:rPr>
              <a:t>à</a:t>
            </a:r>
            <a:r>
              <a:rPr altLang="fr-FR" b="1" sz="1600" i="1" lang="en-US">
                <a:solidFill>
                  <a:srgbClr val="000000"/>
                </a:solidFill>
              </a:rPr>
              <a:t> l</a:t>
            </a:r>
            <a:r>
              <a:rPr altLang="fr-FR" b="1" sz="1600" i="1" lang="fr-FR">
                <a:solidFill>
                  <a:srgbClr val="000000"/>
                </a:solidFill>
              </a:rPr>
              <a:t>’</a:t>
            </a:r>
            <a:r>
              <a:rPr altLang="fr-FR" b="1" sz="1600" i="1" lang="en-US">
                <a:solidFill>
                  <a:srgbClr val="000000"/>
                </a:solidFill>
              </a:rPr>
              <a:t>atteinte de ses objectifs. </a:t>
            </a:r>
            <a:endParaRPr b="1" sz="1600" i="1" lang="fr-FR">
              <a:solidFill>
                <a:srgbClr val="000000"/>
              </a:solidFill>
            </a:endParaRPr>
          </a:p>
          <a:p>
            <a:endParaRPr sz="1400" lang="fr-FR">
              <a:solidFill>
                <a:srgbClr val="000000"/>
              </a:solidFill>
            </a:endParaRPr>
          </a:p>
        </p:txBody>
      </p:sp>
      <p:sp>
        <p:nvSpPr>
          <p:cNvPr id="1048609" name="ZoneTexte 1048608"/>
          <p:cNvSpPr txBox="1"/>
          <p:nvPr/>
        </p:nvSpPr>
        <p:spPr>
          <a:xfrm>
            <a:off x="343866" y="6302637"/>
            <a:ext cx="4000000" cy="370839"/>
          </a:xfrm>
          <a:prstGeom prst="rect"/>
        </p:spPr>
        <p:txBody>
          <a:bodyPr rtlCol="0" wrap="square">
            <a:spAutoFit/>
          </a:bodyPr>
          <a:p>
            <a:r>
              <a:rPr altLang="fr-FR" sz="1000" lang="en-US">
                <a:solidFill>
                  <a:srgbClr val="000000"/>
                </a:solidFill>
              </a:rPr>
              <a:t>Le mécénat permet une réduction fiscale de 60% pour une eentreprise et 66% pour un particulier du montant du don. </a:t>
            </a:r>
            <a:endParaRPr sz="1000" lang="fr-FR">
              <a:solidFill>
                <a:srgbClr val="000000"/>
              </a:solidFill>
            </a:endParaRPr>
          </a:p>
        </p:txBody>
      </p:sp>
      <p:sp>
        <p:nvSpPr>
          <p:cNvPr id="1048610" name="ZoneTexte 1048609"/>
          <p:cNvSpPr txBox="1"/>
          <p:nvPr/>
        </p:nvSpPr>
        <p:spPr>
          <a:xfrm>
            <a:off x="4646543" y="4954477"/>
            <a:ext cx="4000000" cy="1729740"/>
          </a:xfrm>
          <a:prstGeom prst="rect"/>
        </p:spPr>
        <p:txBody>
          <a:bodyPr rtlCol="0" wrap="square">
            <a:spAutoFit/>
          </a:bodyPr>
          <a:p>
            <a:pPr algn="l">
              <a:lnSpc>
                <a:spcPct val="100000"/>
              </a:lnSpc>
            </a:pPr>
            <a:r>
              <a:rPr altLang="fr-FR" sz="1400" lang="en-US">
                <a:solidFill>
                  <a:srgbClr val="000000"/>
                </a:solidFill>
              </a:rPr>
              <a:t>Roméo</a:t>
            </a:r>
            <a:r>
              <a:rPr altLang="fr-FR" sz="2800" lang="en-US">
                <a:solidFill>
                  <a:srgbClr val="000000"/>
                </a:solidFill>
              </a:rPr>
              <a:t> </a:t>
            </a:r>
            <a:r>
              <a:rPr altLang="fr-FR" sz="1400" lang="en-US">
                <a:solidFill>
                  <a:srgbClr val="000000"/>
                </a:solidFill>
              </a:rPr>
              <a:t>fait parti d'une association </a:t>
            </a:r>
            <a:r>
              <a:rPr altLang="fr-FR" sz="1400" lang="en-US">
                <a:solidFill>
                  <a:srgbClr val="660066"/>
                </a:solidFill>
              </a:rPr>
              <a:t>FUTUR TENNIS ALSACE</a:t>
            </a:r>
            <a:r>
              <a:rPr altLang="fr-FR" sz="1400" lang="en-US">
                <a:solidFill>
                  <a:srgbClr val="000000"/>
                </a:solidFill>
              </a:rPr>
              <a:t> qui permet de récolter des fonds pour son projet. Vous pouvez envoyer vos chèques </a:t>
            </a:r>
            <a:r>
              <a:rPr altLang="fr-FR" sz="1400" lang="fr-FR">
                <a:solidFill>
                  <a:srgbClr val="000000"/>
                </a:solidFill>
              </a:rPr>
              <a:t>à</a:t>
            </a:r>
            <a:r>
              <a:rPr altLang="fr-FR" sz="1400" lang="en-US">
                <a:solidFill>
                  <a:srgbClr val="000000"/>
                </a:solidFill>
              </a:rPr>
              <a:t>  l</a:t>
            </a:r>
            <a:r>
              <a:rPr altLang="fr-FR" sz="1400" lang="fr-FR">
                <a:solidFill>
                  <a:srgbClr val="000000"/>
                </a:solidFill>
              </a:rPr>
              <a:t>’</a:t>
            </a:r>
            <a:r>
              <a:rPr altLang="fr-FR" sz="1400" lang="en-US">
                <a:solidFill>
                  <a:srgbClr val="000000"/>
                </a:solidFill>
              </a:rPr>
              <a:t>ordre de </a:t>
            </a:r>
            <a:r>
              <a:rPr altLang="fr-FR" sz="1400" lang="en-US">
                <a:solidFill>
                  <a:srgbClr val="660066"/>
                </a:solidFill>
              </a:rPr>
              <a:t>FUTUR TENNIS ALSACE </a:t>
            </a:r>
            <a:endParaRPr sz="2800" lang="fr-FR">
              <a:solidFill>
                <a:srgbClr val="660066"/>
              </a:solidFill>
            </a:endParaRPr>
          </a:p>
          <a:p>
            <a:pPr algn="l">
              <a:lnSpc>
                <a:spcPct val="100000"/>
              </a:lnSpc>
            </a:pPr>
            <a:r>
              <a:rPr altLang="fr-FR" sz="1400" lang="fr-FR">
                <a:solidFill>
                  <a:srgbClr val="000000"/>
                </a:solidFill>
              </a:rPr>
              <a:t>à</a:t>
            </a:r>
            <a:r>
              <a:rPr altLang="fr-FR" sz="1400" lang="en-US">
                <a:solidFill>
                  <a:srgbClr val="000000"/>
                </a:solidFill>
              </a:rPr>
              <a:t> Hervé MINTSA-EYA,  5 rue monseigneur raess, 67200 Strasbourg, en précisant que vous souhaitez aider Roméo KNOLL MINTSA-EYA. </a:t>
            </a:r>
            <a:endParaRPr sz="2800" lang="fr-FR">
              <a:solidFill>
                <a:srgbClr val="000000"/>
              </a:solidFill>
            </a:endParaRPr>
          </a:p>
        </p:txBody>
      </p:sp>
      <p:sp>
        <p:nvSpPr>
          <p:cNvPr id="1048611" name="Rectangle : coins arrondis 1048610"/>
          <p:cNvSpPr/>
          <p:nvPr/>
        </p:nvSpPr>
        <p:spPr>
          <a:xfrm>
            <a:off x="3748251" y="1971523"/>
            <a:ext cx="5309732" cy="1680637"/>
          </a:xfrm>
          <a:prstGeom prst="roundRect"/>
          <a:solidFill>
            <a:srgbClr val="FFFFFF"/>
          </a:solidFill>
          <a:ln w="25400">
            <a:solidFill>
              <a:srgbClr val="666666"/>
            </a:solidFill>
          </a:ln>
        </p:spPr>
        <p:txBody>
          <a:bodyPr anchor="ctr"/>
          <a:p>
            <a:r>
              <a:rPr altLang="fr-FR" sz="1400" lang="en-US">
                <a:solidFill>
                  <a:srgbClr val="000000"/>
                </a:solidFill>
              </a:rPr>
              <a:t>Des dépenses importantes:</a:t>
            </a:r>
            <a:endParaRPr sz="1400" lang="fr-FR">
              <a:solidFill>
                <a:srgbClr val="000000"/>
              </a:solidFill>
            </a:endParaRPr>
          </a:p>
          <a:p>
            <a:r>
              <a:rPr altLang="fr-FR" sz="1400" lang="en-US">
                <a:solidFill>
                  <a:srgbClr val="000000"/>
                </a:solidFill>
              </a:rPr>
              <a:t>- financement des entraînements: 2200 Euros</a:t>
            </a:r>
            <a:endParaRPr sz="1400" lang="fr-FR">
              <a:solidFill>
                <a:srgbClr val="000000"/>
              </a:solidFill>
            </a:endParaRPr>
          </a:p>
          <a:p>
            <a:r>
              <a:rPr altLang="fr-FR" sz="1400" lang="en-US">
                <a:solidFill>
                  <a:srgbClr val="000000"/>
                </a:solidFill>
              </a:rPr>
              <a:t>- Déplacements aux différents tournois dans l'année (10 tournois </a:t>
            </a:r>
            <a:r>
              <a:rPr altLang="fr-FR" sz="1400" lang="fr-FR">
                <a:solidFill>
                  <a:srgbClr val="000000"/>
                </a:solidFill>
              </a:rPr>
              <a:t>éloignés</a:t>
            </a:r>
            <a:r>
              <a:rPr altLang="fr-FR" sz="1400" lang="en-US">
                <a:solidFill>
                  <a:srgbClr val="000000"/>
                </a:solidFill>
              </a:rPr>
              <a:t>, transport, hébergement, repas, inscriptions) 6000 Euros </a:t>
            </a:r>
            <a:endParaRPr sz="1400" lang="fr-FR">
              <a:solidFill>
                <a:srgbClr val="000000"/>
              </a:solidFill>
            </a:endParaRPr>
          </a:p>
        </p:txBody>
      </p:sp>
      <p:pic>
        <p:nvPicPr>
          <p:cNvPr id="2097160" name="Image 2097159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96596" y="1326028"/>
            <a:ext cx="3240466" cy="4976608"/>
          </a:xfrm>
          <a:prstGeom prst="rect"/>
        </p:spPr>
      </p:pic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ROMÉO KNOLL MINTSA-EYA </dc:title>
  <dc:creator>SM-T830</dc:creator>
  <cp:lastModifiedBy>Herve MINTSA</cp:lastModifiedBy>
  <dcterms:created xsi:type="dcterms:W3CDTF">2015-05-10T17:30:45Z</dcterms:created>
  <dcterms:modified xsi:type="dcterms:W3CDTF">2025-05-05T20:05:22Z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70688cc2bfee42ee8d00dfca403a9682</vt:lpwstr>
  </property>
</Properties>
</file>